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9" r:id="rId11"/>
    <p:sldId id="264" r:id="rId12"/>
    <p:sldId id="270" r:id="rId13"/>
    <p:sldId id="266" r:id="rId14"/>
    <p:sldId id="267" r:id="rId15"/>
    <p:sldId id="268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/>
      <a:tcStyle>
        <a:tcBdr/>
        <a:fill>
          <a:solidFill>
            <a:srgbClr val="E6EB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/>
      <a:tcStyle>
        <a:tcBdr/>
        <a:fill>
          <a:solidFill>
            <a:srgbClr val="E7F2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/>
      <a:tcStyle>
        <a:tcBdr/>
        <a:fill>
          <a:solidFill>
            <a:srgbClr val="F6E7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6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tif>
</file>

<file path=ppt/media/image2.tif>
</file>

<file path=ppt/media/image3.tif>
</file>

<file path=ppt/media/image4.tif>
</file>

<file path=ppt/media/image5.pn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  <a:lvl2pPr marL="777875" indent="-333375" algn="ctr">
              <a:spcBef>
                <a:spcPts val="0"/>
              </a:spcBef>
              <a:defRPr sz="2400" i="1"/>
            </a:lvl2pPr>
            <a:lvl3pPr marL="1222375" indent="-333375" algn="ctr">
              <a:spcBef>
                <a:spcPts val="0"/>
              </a:spcBef>
              <a:defRPr sz="2400" i="1"/>
            </a:lvl3pPr>
            <a:lvl4pPr marL="1666875" indent="-333375" algn="ctr">
              <a:spcBef>
                <a:spcPts val="0"/>
              </a:spcBef>
              <a:defRPr sz="2400" i="1"/>
            </a:lvl4pPr>
            <a:lvl5pPr marL="2111375" indent="-333375" algn="ctr">
              <a:spcBef>
                <a:spcPts val="0"/>
              </a:spcBef>
              <a:defRPr sz="2400" i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308599"/>
            <a:ext cx="10464800" cy="609777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19250" y="673100"/>
            <a:ext cx="9758017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8918"/>
            <a:ext cx="5334002" cy="82169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arallel algorithms for finding…"/>
          <p:cNvSpPr txBox="1">
            <a:spLocks noGrp="1"/>
          </p:cNvSpPr>
          <p:nvPr>
            <p:ph type="ctrTitle"/>
          </p:nvPr>
        </p:nvSpPr>
        <p:spPr>
          <a:xfrm>
            <a:off x="498225" y="1539368"/>
            <a:ext cx="12008350" cy="6674864"/>
          </a:xfrm>
          <a:prstGeom prst="rect">
            <a:avLst/>
          </a:prstGeom>
        </p:spPr>
        <p:txBody>
          <a:bodyPr anchor="t">
            <a:normAutofit fontScale="90000"/>
          </a:bodyPr>
          <a:lstStyle/>
          <a:p>
            <a:pPr defTabSz="443991">
              <a:lnSpc>
                <a:spcPct val="80000"/>
              </a:lnSpc>
              <a:defRPr sz="129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Parallel algorithms for finding </a:t>
            </a:r>
          </a:p>
          <a:p>
            <a:pPr defTabSz="443991">
              <a:lnSpc>
                <a:spcPct val="80000"/>
              </a:lnSpc>
              <a:defRPr sz="129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Convex hullS</a:t>
            </a:r>
          </a:p>
          <a:p>
            <a:pPr defTabSz="443991">
              <a:lnSpc>
                <a:spcPct val="80000"/>
              </a:lnSpc>
              <a:defRPr sz="129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In 2d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ham_animation_single_large">
            <a:hlinkClick r:id="" action="ppaction://media"/>
            <a:extLst>
              <a:ext uri="{FF2B5EF4-FFF2-40B4-BE49-F238E27FC236}">
                <a16:creationId xmlns:a16="http://schemas.microsoft.com/office/drawing/2014/main" id="{98FF032F-588F-459A-94BF-C4FF34B2CB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46353"/>
            <a:ext cx="13004800" cy="780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9930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han’s algorithm in details"/>
          <p:cNvSpPr txBox="1">
            <a:spLocks noGrp="1"/>
          </p:cNvSpPr>
          <p:nvPr>
            <p:ph type="ctrTitle"/>
          </p:nvPr>
        </p:nvSpPr>
        <p:spPr>
          <a:xfrm>
            <a:off x="-160835" y="117175"/>
            <a:ext cx="13887805" cy="1111850"/>
          </a:xfrm>
          <a:prstGeom prst="rect">
            <a:avLst/>
          </a:prstGeom>
        </p:spPr>
        <p:txBody>
          <a:bodyPr anchor="t"/>
          <a:lstStyle>
            <a:lvl1pPr defTabSz="268731">
              <a:lnSpc>
                <a:spcPct val="80000"/>
              </a:lnSpc>
              <a:defRPr sz="78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Chan’s algorithm</a:t>
            </a:r>
          </a:p>
        </p:txBody>
      </p:sp>
      <p:grpSp>
        <p:nvGrpSpPr>
          <p:cNvPr id="204" name="GS"/>
          <p:cNvGrpSpPr/>
          <p:nvPr/>
        </p:nvGrpSpPr>
        <p:grpSpPr>
          <a:xfrm>
            <a:off x="1804667" y="2806700"/>
            <a:ext cx="1270002" cy="1270000"/>
            <a:chOff x="0" y="0"/>
            <a:chExt cx="1270001" cy="1270000"/>
          </a:xfrm>
        </p:grpSpPr>
        <p:sp>
          <p:nvSpPr>
            <p:cNvPr id="202" name="Square"/>
            <p:cNvSpPr/>
            <p:nvPr/>
          </p:nvSpPr>
          <p:spPr>
            <a:xfrm>
              <a:off x="-1" y="0"/>
              <a:ext cx="1270003" cy="1270000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3" name="GS"/>
            <p:cNvSpPr txBox="1"/>
            <p:nvPr/>
          </p:nvSpPr>
          <p:spPr>
            <a:xfrm>
              <a:off x="-1" y="416802"/>
              <a:ext cx="1270003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GS</a:t>
              </a:r>
            </a:p>
          </p:txBody>
        </p:sp>
      </p:grpSp>
      <p:grpSp>
        <p:nvGrpSpPr>
          <p:cNvPr id="207" name="GS"/>
          <p:cNvGrpSpPr/>
          <p:nvPr/>
        </p:nvGrpSpPr>
        <p:grpSpPr>
          <a:xfrm>
            <a:off x="3976368" y="2806700"/>
            <a:ext cx="1270002" cy="1270000"/>
            <a:chOff x="0" y="0"/>
            <a:chExt cx="1270001" cy="1270000"/>
          </a:xfrm>
        </p:grpSpPr>
        <p:sp>
          <p:nvSpPr>
            <p:cNvPr id="205" name="Square"/>
            <p:cNvSpPr/>
            <p:nvPr/>
          </p:nvSpPr>
          <p:spPr>
            <a:xfrm>
              <a:off x="-1" y="0"/>
              <a:ext cx="1270003" cy="1270000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6" name="GS"/>
            <p:cNvSpPr txBox="1"/>
            <p:nvPr/>
          </p:nvSpPr>
          <p:spPr>
            <a:xfrm>
              <a:off x="-1" y="416802"/>
              <a:ext cx="1270003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GS</a:t>
              </a:r>
            </a:p>
          </p:txBody>
        </p:sp>
      </p:grpSp>
      <p:grpSp>
        <p:nvGrpSpPr>
          <p:cNvPr id="210" name="GS"/>
          <p:cNvGrpSpPr/>
          <p:nvPr/>
        </p:nvGrpSpPr>
        <p:grpSpPr>
          <a:xfrm>
            <a:off x="8319768" y="2806700"/>
            <a:ext cx="1270002" cy="1270000"/>
            <a:chOff x="0" y="0"/>
            <a:chExt cx="1270001" cy="1270000"/>
          </a:xfrm>
        </p:grpSpPr>
        <p:sp>
          <p:nvSpPr>
            <p:cNvPr id="208" name="Square"/>
            <p:cNvSpPr/>
            <p:nvPr/>
          </p:nvSpPr>
          <p:spPr>
            <a:xfrm>
              <a:off x="-1" y="0"/>
              <a:ext cx="1270003" cy="1270000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9" name="GS"/>
            <p:cNvSpPr txBox="1"/>
            <p:nvPr/>
          </p:nvSpPr>
          <p:spPr>
            <a:xfrm>
              <a:off x="-1" y="416802"/>
              <a:ext cx="1270003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GS</a:t>
              </a:r>
            </a:p>
          </p:txBody>
        </p:sp>
      </p:grpSp>
      <p:grpSp>
        <p:nvGrpSpPr>
          <p:cNvPr id="213" name="GS"/>
          <p:cNvGrpSpPr/>
          <p:nvPr/>
        </p:nvGrpSpPr>
        <p:grpSpPr>
          <a:xfrm>
            <a:off x="10491468" y="2806700"/>
            <a:ext cx="1270002" cy="1270000"/>
            <a:chOff x="0" y="0"/>
            <a:chExt cx="1270001" cy="1270000"/>
          </a:xfrm>
        </p:grpSpPr>
        <p:sp>
          <p:nvSpPr>
            <p:cNvPr id="211" name="Square"/>
            <p:cNvSpPr/>
            <p:nvPr/>
          </p:nvSpPr>
          <p:spPr>
            <a:xfrm>
              <a:off x="-1" y="0"/>
              <a:ext cx="1270003" cy="1270000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" name="GS"/>
            <p:cNvSpPr txBox="1"/>
            <p:nvPr/>
          </p:nvSpPr>
          <p:spPr>
            <a:xfrm>
              <a:off x="-1" y="416802"/>
              <a:ext cx="1270003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GS</a:t>
              </a:r>
            </a:p>
          </p:txBody>
        </p:sp>
      </p:grpSp>
      <p:sp>
        <p:nvSpPr>
          <p:cNvPr id="214" name="INPUT POINTS"/>
          <p:cNvSpPr txBox="1"/>
          <p:nvPr/>
        </p:nvSpPr>
        <p:spPr>
          <a:xfrm>
            <a:off x="5647840" y="1419031"/>
            <a:ext cx="2270456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INPUT POINTS</a:t>
            </a:r>
          </a:p>
        </p:txBody>
      </p:sp>
      <p:sp>
        <p:nvSpPr>
          <p:cNvPr id="215" name="Line"/>
          <p:cNvSpPr/>
          <p:nvPr/>
        </p:nvSpPr>
        <p:spPr>
          <a:xfrm flipH="1">
            <a:off x="4820394" y="1978424"/>
            <a:ext cx="1658890" cy="692160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6" name="Line"/>
          <p:cNvSpPr/>
          <p:nvPr/>
        </p:nvSpPr>
        <p:spPr>
          <a:xfrm>
            <a:off x="7348835" y="1901486"/>
            <a:ext cx="3617170" cy="822178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7" name="Line"/>
          <p:cNvSpPr/>
          <p:nvPr/>
        </p:nvSpPr>
        <p:spPr>
          <a:xfrm>
            <a:off x="4837286" y="4191513"/>
            <a:ext cx="1640247" cy="2388516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8" name="OUTPUT POINTS"/>
          <p:cNvSpPr txBox="1"/>
          <p:nvPr/>
        </p:nvSpPr>
        <p:spPr>
          <a:xfrm>
            <a:off x="5388069" y="8607232"/>
            <a:ext cx="2603907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OUTPUT POINTS</a:t>
            </a:r>
          </a:p>
        </p:txBody>
      </p:sp>
      <p:sp>
        <p:nvSpPr>
          <p:cNvPr id="219" name="Line"/>
          <p:cNvSpPr/>
          <p:nvPr/>
        </p:nvSpPr>
        <p:spPr>
          <a:xfrm flipH="1">
            <a:off x="2414041" y="1902194"/>
            <a:ext cx="3617169" cy="822175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0" name="Line"/>
          <p:cNvSpPr/>
          <p:nvPr/>
        </p:nvSpPr>
        <p:spPr>
          <a:xfrm>
            <a:off x="6900763" y="1994646"/>
            <a:ext cx="1658890" cy="692159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23" name="JM"/>
          <p:cNvGrpSpPr/>
          <p:nvPr/>
        </p:nvGrpSpPr>
        <p:grpSpPr>
          <a:xfrm>
            <a:off x="6179989" y="6673154"/>
            <a:ext cx="1166418" cy="852291"/>
            <a:chOff x="0" y="0"/>
            <a:chExt cx="1166416" cy="852289"/>
          </a:xfrm>
        </p:grpSpPr>
        <p:sp>
          <p:nvSpPr>
            <p:cNvPr id="221" name="Rectangle"/>
            <p:cNvSpPr/>
            <p:nvPr/>
          </p:nvSpPr>
          <p:spPr>
            <a:xfrm>
              <a:off x="0" y="0"/>
              <a:ext cx="1166417" cy="852290"/>
            </a:xfrm>
            <a:prstGeom prst="rect">
              <a:avLst/>
            </a:prstGeom>
            <a:solidFill>
              <a:srgbClr val="004D8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2" name="JM"/>
            <p:cNvSpPr txBox="1"/>
            <p:nvPr/>
          </p:nvSpPr>
          <p:spPr>
            <a:xfrm>
              <a:off x="0" y="207947"/>
              <a:ext cx="1166417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JM</a:t>
              </a:r>
            </a:p>
          </p:txBody>
        </p:sp>
      </p:grpSp>
      <p:sp>
        <p:nvSpPr>
          <p:cNvPr id="224" name="Line"/>
          <p:cNvSpPr/>
          <p:nvPr/>
        </p:nvSpPr>
        <p:spPr>
          <a:xfrm>
            <a:off x="6763197" y="7682318"/>
            <a:ext cx="2" cy="818839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5" name="Line"/>
          <p:cNvSpPr/>
          <p:nvPr/>
        </p:nvSpPr>
        <p:spPr>
          <a:xfrm>
            <a:off x="2413644" y="4194889"/>
            <a:ext cx="3842220" cy="2385184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6" name="Line"/>
          <p:cNvSpPr/>
          <p:nvPr/>
        </p:nvSpPr>
        <p:spPr>
          <a:xfrm flipH="1">
            <a:off x="7072487" y="4127765"/>
            <a:ext cx="1640247" cy="2388516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7" name="Line"/>
          <p:cNvSpPr/>
          <p:nvPr/>
        </p:nvSpPr>
        <p:spPr>
          <a:xfrm flipH="1">
            <a:off x="7231554" y="4198074"/>
            <a:ext cx="3842220" cy="2385185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han_full_animation">
            <a:hlinkClick r:id="" action="ppaction://media"/>
            <a:extLst>
              <a:ext uri="{FF2B5EF4-FFF2-40B4-BE49-F238E27FC236}">
                <a16:creationId xmlns:a16="http://schemas.microsoft.com/office/drawing/2014/main" id="{704C92CA-4F6C-45C3-9E9B-1AFBC8D622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4075"/>
            <a:ext cx="13004800" cy="780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768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n details"/>
          <p:cNvSpPr txBox="1">
            <a:spLocks noGrp="1"/>
          </p:cNvSpPr>
          <p:nvPr>
            <p:ph type="ctrTitle"/>
          </p:nvPr>
        </p:nvSpPr>
        <p:spPr>
          <a:xfrm>
            <a:off x="-160835" y="117175"/>
            <a:ext cx="13887805" cy="1111850"/>
          </a:xfrm>
          <a:prstGeom prst="rect">
            <a:avLst/>
          </a:prstGeom>
        </p:spPr>
        <p:txBody>
          <a:bodyPr anchor="t"/>
          <a:lstStyle>
            <a:lvl1pPr defTabSz="268731">
              <a:lnSpc>
                <a:spcPct val="80000"/>
              </a:lnSpc>
              <a:defRPr sz="78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Plan details</a:t>
            </a:r>
          </a:p>
        </p:txBody>
      </p:sp>
      <p:sp>
        <p:nvSpPr>
          <p:cNvPr id="232" name="Chan’s algorithm"/>
          <p:cNvSpPr txBox="1"/>
          <p:nvPr/>
        </p:nvSpPr>
        <p:spPr>
          <a:xfrm>
            <a:off x="2048237" y="1308580"/>
            <a:ext cx="7740527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Chan’s algorithm</a:t>
            </a:r>
          </a:p>
        </p:txBody>
      </p:sp>
      <p:sp>
        <p:nvSpPr>
          <p:cNvPr id="233" name="16.11"/>
          <p:cNvSpPr txBox="1"/>
          <p:nvPr/>
        </p:nvSpPr>
        <p:spPr>
          <a:xfrm>
            <a:off x="422842" y="1423896"/>
            <a:ext cx="1464113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16.11</a:t>
            </a:r>
          </a:p>
        </p:txBody>
      </p:sp>
      <p:sp>
        <p:nvSpPr>
          <p:cNvPr id="234" name="Implementing sequential version…"/>
          <p:cNvSpPr txBox="1"/>
          <p:nvPr/>
        </p:nvSpPr>
        <p:spPr>
          <a:xfrm>
            <a:off x="2543236" y="2086636"/>
            <a:ext cx="8479665" cy="411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434343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Implementing sequential version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434343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Implementing parallel version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Implementing variations of the algorithm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Running implementation on Euler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Designing benchmarks</a:t>
            </a:r>
          </a:p>
        </p:txBody>
      </p:sp>
      <p:sp>
        <p:nvSpPr>
          <p:cNvPr id="235" name="Quickhull"/>
          <p:cNvSpPr txBox="1"/>
          <p:nvPr/>
        </p:nvSpPr>
        <p:spPr>
          <a:xfrm>
            <a:off x="2016235" y="6295843"/>
            <a:ext cx="774053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353636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Quickhull</a:t>
            </a:r>
          </a:p>
        </p:txBody>
      </p:sp>
      <p:sp>
        <p:nvSpPr>
          <p:cNvPr id="236" name="26.11"/>
          <p:cNvSpPr txBox="1"/>
          <p:nvPr/>
        </p:nvSpPr>
        <p:spPr>
          <a:xfrm>
            <a:off x="390842" y="6411159"/>
            <a:ext cx="1464112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26.11</a:t>
            </a:r>
          </a:p>
        </p:txBody>
      </p:sp>
      <p:sp>
        <p:nvSpPr>
          <p:cNvPr id="237" name="Secret ;)"/>
          <p:cNvSpPr txBox="1"/>
          <p:nvPr/>
        </p:nvSpPr>
        <p:spPr>
          <a:xfrm>
            <a:off x="2016235" y="7222943"/>
            <a:ext cx="774053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353636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Secret ;)</a:t>
            </a:r>
          </a:p>
        </p:txBody>
      </p:sp>
      <p:sp>
        <p:nvSpPr>
          <p:cNvPr id="238" name="03.12"/>
          <p:cNvSpPr txBox="1"/>
          <p:nvPr/>
        </p:nvSpPr>
        <p:spPr>
          <a:xfrm>
            <a:off x="390842" y="7338259"/>
            <a:ext cx="1464112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03.12</a:t>
            </a:r>
          </a:p>
        </p:txBody>
      </p:sp>
      <p:sp>
        <p:nvSpPr>
          <p:cNvPr id="239" name="Quickhull"/>
          <p:cNvSpPr txBox="1"/>
          <p:nvPr/>
        </p:nvSpPr>
        <p:spPr>
          <a:xfrm>
            <a:off x="2632135" y="6467293"/>
            <a:ext cx="7740530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7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Variations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han’s algorithm in details"/>
          <p:cNvSpPr txBox="1">
            <a:spLocks noGrp="1"/>
          </p:cNvSpPr>
          <p:nvPr>
            <p:ph type="ctrTitle"/>
          </p:nvPr>
        </p:nvSpPr>
        <p:spPr>
          <a:xfrm>
            <a:off x="-160835" y="117175"/>
            <a:ext cx="13887805" cy="1111850"/>
          </a:xfrm>
          <a:prstGeom prst="rect">
            <a:avLst/>
          </a:prstGeom>
        </p:spPr>
        <p:txBody>
          <a:bodyPr anchor="t"/>
          <a:lstStyle>
            <a:lvl1pPr defTabSz="268731">
              <a:lnSpc>
                <a:spcPct val="80000"/>
              </a:lnSpc>
              <a:defRPr sz="78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Chan’s algorithm</a:t>
            </a:r>
          </a:p>
        </p:txBody>
      </p:sp>
      <p:grpSp>
        <p:nvGrpSpPr>
          <p:cNvPr id="244" name="GS"/>
          <p:cNvGrpSpPr/>
          <p:nvPr/>
        </p:nvGrpSpPr>
        <p:grpSpPr>
          <a:xfrm>
            <a:off x="1804667" y="2806700"/>
            <a:ext cx="1270002" cy="1270000"/>
            <a:chOff x="0" y="0"/>
            <a:chExt cx="1270001" cy="1270000"/>
          </a:xfrm>
        </p:grpSpPr>
        <p:sp>
          <p:nvSpPr>
            <p:cNvPr id="242" name="Square"/>
            <p:cNvSpPr/>
            <p:nvPr/>
          </p:nvSpPr>
          <p:spPr>
            <a:xfrm>
              <a:off x="-1" y="0"/>
              <a:ext cx="1270003" cy="1270000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3" name="GS"/>
            <p:cNvSpPr txBox="1"/>
            <p:nvPr/>
          </p:nvSpPr>
          <p:spPr>
            <a:xfrm>
              <a:off x="-1" y="416802"/>
              <a:ext cx="1270003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GS</a:t>
              </a:r>
            </a:p>
          </p:txBody>
        </p:sp>
      </p:grpSp>
      <p:grpSp>
        <p:nvGrpSpPr>
          <p:cNvPr id="247" name="GS"/>
          <p:cNvGrpSpPr/>
          <p:nvPr/>
        </p:nvGrpSpPr>
        <p:grpSpPr>
          <a:xfrm>
            <a:off x="3976368" y="2806700"/>
            <a:ext cx="1270002" cy="1270000"/>
            <a:chOff x="0" y="0"/>
            <a:chExt cx="1270001" cy="1270000"/>
          </a:xfrm>
        </p:grpSpPr>
        <p:sp>
          <p:nvSpPr>
            <p:cNvPr id="245" name="Square"/>
            <p:cNvSpPr/>
            <p:nvPr/>
          </p:nvSpPr>
          <p:spPr>
            <a:xfrm>
              <a:off x="-1" y="0"/>
              <a:ext cx="1270003" cy="1270000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GS"/>
            <p:cNvSpPr txBox="1"/>
            <p:nvPr/>
          </p:nvSpPr>
          <p:spPr>
            <a:xfrm>
              <a:off x="-1" y="416802"/>
              <a:ext cx="1270003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GS</a:t>
              </a:r>
            </a:p>
          </p:txBody>
        </p:sp>
      </p:grpSp>
      <p:grpSp>
        <p:nvGrpSpPr>
          <p:cNvPr id="250" name="GS"/>
          <p:cNvGrpSpPr/>
          <p:nvPr/>
        </p:nvGrpSpPr>
        <p:grpSpPr>
          <a:xfrm>
            <a:off x="8319768" y="2806700"/>
            <a:ext cx="1270002" cy="1270000"/>
            <a:chOff x="0" y="0"/>
            <a:chExt cx="1270001" cy="1270000"/>
          </a:xfrm>
        </p:grpSpPr>
        <p:sp>
          <p:nvSpPr>
            <p:cNvPr id="248" name="Square"/>
            <p:cNvSpPr/>
            <p:nvPr/>
          </p:nvSpPr>
          <p:spPr>
            <a:xfrm>
              <a:off x="-1" y="0"/>
              <a:ext cx="1270003" cy="1270000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9" name="GS"/>
            <p:cNvSpPr txBox="1"/>
            <p:nvPr/>
          </p:nvSpPr>
          <p:spPr>
            <a:xfrm>
              <a:off x="-1" y="416802"/>
              <a:ext cx="1270003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GS</a:t>
              </a:r>
            </a:p>
          </p:txBody>
        </p:sp>
      </p:grpSp>
      <p:grpSp>
        <p:nvGrpSpPr>
          <p:cNvPr id="253" name="GS"/>
          <p:cNvGrpSpPr/>
          <p:nvPr/>
        </p:nvGrpSpPr>
        <p:grpSpPr>
          <a:xfrm>
            <a:off x="10491468" y="2806700"/>
            <a:ext cx="1270002" cy="1270000"/>
            <a:chOff x="0" y="0"/>
            <a:chExt cx="1270001" cy="1270000"/>
          </a:xfrm>
        </p:grpSpPr>
        <p:sp>
          <p:nvSpPr>
            <p:cNvPr id="251" name="Square"/>
            <p:cNvSpPr/>
            <p:nvPr/>
          </p:nvSpPr>
          <p:spPr>
            <a:xfrm>
              <a:off x="-1" y="0"/>
              <a:ext cx="1270003" cy="1270000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GS"/>
            <p:cNvSpPr txBox="1"/>
            <p:nvPr/>
          </p:nvSpPr>
          <p:spPr>
            <a:xfrm>
              <a:off x="-1" y="416802"/>
              <a:ext cx="1270003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GS</a:t>
              </a:r>
            </a:p>
          </p:txBody>
        </p:sp>
      </p:grpSp>
      <p:sp>
        <p:nvSpPr>
          <p:cNvPr id="254" name="INPUT POINTS"/>
          <p:cNvSpPr txBox="1"/>
          <p:nvPr/>
        </p:nvSpPr>
        <p:spPr>
          <a:xfrm>
            <a:off x="5647840" y="1419031"/>
            <a:ext cx="2270456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INPUT POINTS</a:t>
            </a:r>
          </a:p>
        </p:txBody>
      </p:sp>
      <p:sp>
        <p:nvSpPr>
          <p:cNvPr id="255" name="Line"/>
          <p:cNvSpPr/>
          <p:nvPr/>
        </p:nvSpPr>
        <p:spPr>
          <a:xfrm flipH="1">
            <a:off x="4820394" y="1978424"/>
            <a:ext cx="1658890" cy="692160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6" name="Line"/>
          <p:cNvSpPr/>
          <p:nvPr/>
        </p:nvSpPr>
        <p:spPr>
          <a:xfrm>
            <a:off x="7348835" y="1901486"/>
            <a:ext cx="3617170" cy="822178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7" name="Line"/>
          <p:cNvSpPr/>
          <p:nvPr/>
        </p:nvSpPr>
        <p:spPr>
          <a:xfrm flipH="1">
            <a:off x="4130756" y="4191513"/>
            <a:ext cx="706531" cy="1109014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8" name="OUTPUT POINTS"/>
          <p:cNvSpPr txBox="1"/>
          <p:nvPr/>
        </p:nvSpPr>
        <p:spPr>
          <a:xfrm>
            <a:off x="5388069" y="8607232"/>
            <a:ext cx="2603907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OUTPUT POINTS</a:t>
            </a:r>
          </a:p>
        </p:txBody>
      </p:sp>
      <p:sp>
        <p:nvSpPr>
          <p:cNvPr id="259" name="Line"/>
          <p:cNvSpPr/>
          <p:nvPr/>
        </p:nvSpPr>
        <p:spPr>
          <a:xfrm flipH="1">
            <a:off x="2414041" y="1902194"/>
            <a:ext cx="3617169" cy="822175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0" name="Line"/>
          <p:cNvSpPr/>
          <p:nvPr/>
        </p:nvSpPr>
        <p:spPr>
          <a:xfrm>
            <a:off x="6900763" y="1994646"/>
            <a:ext cx="1658890" cy="692159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63" name="JM"/>
          <p:cNvGrpSpPr/>
          <p:nvPr/>
        </p:nvGrpSpPr>
        <p:grpSpPr>
          <a:xfrm>
            <a:off x="6179989" y="6673154"/>
            <a:ext cx="1166418" cy="852291"/>
            <a:chOff x="0" y="0"/>
            <a:chExt cx="1166416" cy="852289"/>
          </a:xfrm>
        </p:grpSpPr>
        <p:sp>
          <p:nvSpPr>
            <p:cNvPr id="261" name="Rectangle"/>
            <p:cNvSpPr/>
            <p:nvPr/>
          </p:nvSpPr>
          <p:spPr>
            <a:xfrm>
              <a:off x="0" y="0"/>
              <a:ext cx="1166417" cy="852290"/>
            </a:xfrm>
            <a:prstGeom prst="rect">
              <a:avLst/>
            </a:prstGeom>
            <a:solidFill>
              <a:srgbClr val="004D8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2" name="JM"/>
            <p:cNvSpPr txBox="1"/>
            <p:nvPr/>
          </p:nvSpPr>
          <p:spPr>
            <a:xfrm>
              <a:off x="0" y="207947"/>
              <a:ext cx="1166417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JM</a:t>
              </a:r>
            </a:p>
          </p:txBody>
        </p:sp>
      </p:grpSp>
      <p:sp>
        <p:nvSpPr>
          <p:cNvPr id="264" name="Line"/>
          <p:cNvSpPr/>
          <p:nvPr/>
        </p:nvSpPr>
        <p:spPr>
          <a:xfrm>
            <a:off x="6763197" y="7682318"/>
            <a:ext cx="2" cy="818839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>
            <a:off x="2413644" y="4194889"/>
            <a:ext cx="823688" cy="1103029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68" name="JM"/>
          <p:cNvGrpSpPr/>
          <p:nvPr/>
        </p:nvGrpSpPr>
        <p:grpSpPr>
          <a:xfrm>
            <a:off x="3106589" y="5408516"/>
            <a:ext cx="1166418" cy="852291"/>
            <a:chOff x="0" y="0"/>
            <a:chExt cx="1166416" cy="852289"/>
          </a:xfrm>
        </p:grpSpPr>
        <p:sp>
          <p:nvSpPr>
            <p:cNvPr id="266" name="Rectangle"/>
            <p:cNvSpPr/>
            <p:nvPr/>
          </p:nvSpPr>
          <p:spPr>
            <a:xfrm>
              <a:off x="0" y="0"/>
              <a:ext cx="1166417" cy="852290"/>
            </a:xfrm>
            <a:prstGeom prst="rect">
              <a:avLst/>
            </a:prstGeom>
            <a:solidFill>
              <a:srgbClr val="004D8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7" name="JM"/>
            <p:cNvSpPr txBox="1"/>
            <p:nvPr/>
          </p:nvSpPr>
          <p:spPr>
            <a:xfrm>
              <a:off x="0" y="207947"/>
              <a:ext cx="1166417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JM</a:t>
              </a:r>
            </a:p>
          </p:txBody>
        </p:sp>
      </p:grpSp>
      <p:sp>
        <p:nvSpPr>
          <p:cNvPr id="269" name="Line"/>
          <p:cNvSpPr/>
          <p:nvPr/>
        </p:nvSpPr>
        <p:spPr>
          <a:xfrm>
            <a:off x="3842432" y="6383653"/>
            <a:ext cx="2267151" cy="656540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0" name="Line"/>
          <p:cNvSpPr/>
          <p:nvPr/>
        </p:nvSpPr>
        <p:spPr>
          <a:xfrm flipH="1">
            <a:off x="10465343" y="4143325"/>
            <a:ext cx="706531" cy="1109013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1" name="Line"/>
          <p:cNvSpPr/>
          <p:nvPr/>
        </p:nvSpPr>
        <p:spPr>
          <a:xfrm>
            <a:off x="8748231" y="4146700"/>
            <a:ext cx="823687" cy="1103029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74" name="JM"/>
          <p:cNvGrpSpPr/>
          <p:nvPr/>
        </p:nvGrpSpPr>
        <p:grpSpPr>
          <a:xfrm>
            <a:off x="9415775" y="5428896"/>
            <a:ext cx="1166418" cy="852291"/>
            <a:chOff x="0" y="0"/>
            <a:chExt cx="1166416" cy="852289"/>
          </a:xfrm>
        </p:grpSpPr>
        <p:sp>
          <p:nvSpPr>
            <p:cNvPr id="272" name="Rectangle"/>
            <p:cNvSpPr/>
            <p:nvPr/>
          </p:nvSpPr>
          <p:spPr>
            <a:xfrm>
              <a:off x="0" y="0"/>
              <a:ext cx="1166417" cy="852290"/>
            </a:xfrm>
            <a:prstGeom prst="rect">
              <a:avLst/>
            </a:prstGeom>
            <a:solidFill>
              <a:srgbClr val="004D8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3" name="JM"/>
            <p:cNvSpPr txBox="1"/>
            <p:nvPr/>
          </p:nvSpPr>
          <p:spPr>
            <a:xfrm>
              <a:off x="0" y="207947"/>
              <a:ext cx="1166417" cy="4363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200">
                  <a:solidFill>
                    <a:srgbClr val="FFFFFF"/>
                  </a:solidFill>
                </a:defRPr>
              </a:lvl1pPr>
            </a:lstStyle>
            <a:p>
              <a:r>
                <a:t>JM</a:t>
              </a:r>
            </a:p>
          </p:txBody>
        </p:sp>
      </p:grpSp>
      <p:sp>
        <p:nvSpPr>
          <p:cNvPr id="275" name="Line"/>
          <p:cNvSpPr/>
          <p:nvPr/>
        </p:nvSpPr>
        <p:spPr>
          <a:xfrm flipH="1">
            <a:off x="7416813" y="6472553"/>
            <a:ext cx="2267151" cy="656540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arallel algorithms for finding…"/>
          <p:cNvSpPr txBox="1">
            <a:spLocks noGrp="1"/>
          </p:cNvSpPr>
          <p:nvPr>
            <p:ph type="ctrTitle"/>
          </p:nvPr>
        </p:nvSpPr>
        <p:spPr>
          <a:xfrm>
            <a:off x="498225" y="1539368"/>
            <a:ext cx="12008350" cy="6674864"/>
          </a:xfrm>
          <a:prstGeom prst="rect">
            <a:avLst/>
          </a:prstGeom>
        </p:spPr>
        <p:txBody>
          <a:bodyPr anchor="ctr"/>
          <a:lstStyle>
            <a:lvl1pPr defTabSz="443991">
              <a:lnSpc>
                <a:spcPct val="80000"/>
              </a:lnSpc>
              <a:defRPr sz="129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QUESTIONS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Definition"/>
          <p:cNvSpPr txBox="1">
            <a:spLocks noGrp="1"/>
          </p:cNvSpPr>
          <p:nvPr>
            <p:ph type="ctrTitle"/>
          </p:nvPr>
        </p:nvSpPr>
        <p:spPr>
          <a:xfrm>
            <a:off x="-160835" y="117175"/>
            <a:ext cx="13887805" cy="1111850"/>
          </a:xfrm>
          <a:prstGeom prst="rect">
            <a:avLst/>
          </a:prstGeom>
        </p:spPr>
        <p:txBody>
          <a:bodyPr anchor="t"/>
          <a:lstStyle>
            <a:lvl1pPr defTabSz="268731">
              <a:lnSpc>
                <a:spcPct val="80000"/>
              </a:lnSpc>
              <a:defRPr sz="78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Definition</a:t>
            </a:r>
          </a:p>
        </p:txBody>
      </p:sp>
      <p:grpSp>
        <p:nvGrpSpPr>
          <p:cNvPr id="124" name="Group"/>
          <p:cNvGrpSpPr/>
          <p:nvPr/>
        </p:nvGrpSpPr>
        <p:grpSpPr>
          <a:xfrm>
            <a:off x="1404264" y="1537361"/>
            <a:ext cx="10196274" cy="6678879"/>
            <a:chOff x="0" y="0"/>
            <a:chExt cx="10196272" cy="6678877"/>
          </a:xfrm>
        </p:grpSpPr>
        <p:sp>
          <p:nvSpPr>
            <p:cNvPr id="122" name="Rectangle"/>
            <p:cNvSpPr/>
            <p:nvPr/>
          </p:nvSpPr>
          <p:spPr>
            <a:xfrm>
              <a:off x="0" y="3089"/>
              <a:ext cx="10196274" cy="6672697"/>
            </a:xfrm>
            <a:prstGeom prst="rect">
              <a:avLst/>
            </a:prstGeom>
            <a:solidFill>
              <a:srgbClr val="77B36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lnSpc>
                  <a:spcPct val="80000"/>
                </a:lnSpc>
                <a:defRPr sz="2800" cap="all">
                  <a:solidFill>
                    <a:srgbClr val="FFFFFF"/>
                  </a:solidFill>
                  <a:latin typeface="DIN Condensed"/>
                  <a:ea typeface="DIN Condensed"/>
                  <a:cs typeface="DIN Condensed"/>
                  <a:sym typeface="DIN Condensed"/>
                </a:defRPr>
              </a:pPr>
              <a:endParaRPr/>
            </a:p>
          </p:txBody>
        </p:sp>
        <p:pic>
          <p:nvPicPr>
            <p:cNvPr id="123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915669" y="-1"/>
              <a:ext cx="8364934" cy="66788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APPLICATIONS"/>
          <p:cNvSpPr txBox="1">
            <a:spLocks noGrp="1"/>
          </p:cNvSpPr>
          <p:nvPr>
            <p:ph type="ctrTitle"/>
          </p:nvPr>
        </p:nvSpPr>
        <p:spPr>
          <a:xfrm>
            <a:off x="-160835" y="117175"/>
            <a:ext cx="13887805" cy="1111850"/>
          </a:xfrm>
          <a:prstGeom prst="rect">
            <a:avLst/>
          </a:prstGeom>
        </p:spPr>
        <p:txBody>
          <a:bodyPr anchor="t"/>
          <a:lstStyle>
            <a:lvl1pPr defTabSz="268731">
              <a:lnSpc>
                <a:spcPct val="80000"/>
              </a:lnSpc>
              <a:defRPr sz="78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APPLICATIONS</a:t>
            </a:r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0881" y="1400094"/>
            <a:ext cx="3627863" cy="2720896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COLLISION AVOIDANCE"/>
          <p:cNvSpPr txBox="1"/>
          <p:nvPr/>
        </p:nvSpPr>
        <p:spPr>
          <a:xfrm>
            <a:off x="1262832" y="4292060"/>
            <a:ext cx="4023961" cy="503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defTabSz="189279">
              <a:lnSpc>
                <a:spcPct val="80000"/>
              </a:lnSpc>
              <a:spcBef>
                <a:spcPts val="800"/>
              </a:spcBef>
              <a:defRPr sz="324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COLLISION AVOIDANCE</a:t>
            </a:r>
          </a:p>
        </p:txBody>
      </p:sp>
      <p:sp>
        <p:nvSpPr>
          <p:cNvPr id="129" name="SMALLEST BOX"/>
          <p:cNvSpPr txBox="1"/>
          <p:nvPr/>
        </p:nvSpPr>
        <p:spPr>
          <a:xfrm>
            <a:off x="7732089" y="4292060"/>
            <a:ext cx="4023960" cy="503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defTabSz="189279">
              <a:lnSpc>
                <a:spcPct val="80000"/>
              </a:lnSpc>
              <a:spcBef>
                <a:spcPts val="800"/>
              </a:spcBef>
              <a:defRPr sz="324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SMALLEST BOX</a:t>
            </a:r>
          </a:p>
        </p:txBody>
      </p:sp>
      <p:sp>
        <p:nvSpPr>
          <p:cNvPr id="130" name="Shape analysis"/>
          <p:cNvSpPr txBox="1"/>
          <p:nvPr/>
        </p:nvSpPr>
        <p:spPr>
          <a:xfrm>
            <a:off x="4771089" y="8426988"/>
            <a:ext cx="4023960" cy="5033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defTabSz="189279">
              <a:lnSpc>
                <a:spcPct val="80000"/>
              </a:lnSpc>
              <a:spcBef>
                <a:spcPts val="800"/>
              </a:spcBef>
              <a:defRPr sz="324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Shape analysis</a:t>
            </a:r>
          </a:p>
        </p:txBody>
      </p:sp>
      <p:pic>
        <p:nvPicPr>
          <p:cNvPr id="13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78484" y="5257750"/>
            <a:ext cx="6809167" cy="300940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339735" y="1400094"/>
            <a:ext cx="2808667" cy="2720896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ource: https://brilliant.org/wiki/convex-hull/"/>
          <p:cNvSpPr txBox="1"/>
          <p:nvPr/>
        </p:nvSpPr>
        <p:spPr>
          <a:xfrm>
            <a:off x="8948079" y="9403919"/>
            <a:ext cx="4010598" cy="3246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>
                <a:solidFill>
                  <a:srgbClr val="A7A7A7"/>
                </a:solidFill>
              </a:defRPr>
            </a:lvl1pPr>
          </a:lstStyle>
          <a:p>
            <a:r>
              <a:t>source: https://brilliant.org/wiki/convex-hull/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N OVERVIEW"/>
          <p:cNvSpPr txBox="1">
            <a:spLocks noGrp="1"/>
          </p:cNvSpPr>
          <p:nvPr>
            <p:ph type="ctrTitle"/>
          </p:nvPr>
        </p:nvSpPr>
        <p:spPr>
          <a:xfrm>
            <a:off x="-160835" y="117175"/>
            <a:ext cx="13887805" cy="1111850"/>
          </a:xfrm>
          <a:prstGeom prst="rect">
            <a:avLst/>
          </a:prstGeom>
        </p:spPr>
        <p:txBody>
          <a:bodyPr anchor="t"/>
          <a:lstStyle>
            <a:lvl1pPr defTabSz="268731">
              <a:lnSpc>
                <a:spcPct val="80000"/>
              </a:lnSpc>
              <a:defRPr sz="78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PLAN OVERVIEW</a:t>
            </a:r>
          </a:p>
        </p:txBody>
      </p:sp>
      <p:sp>
        <p:nvSpPr>
          <p:cNvPr id="136" name="Deciding on topic"/>
          <p:cNvSpPr txBox="1"/>
          <p:nvPr/>
        </p:nvSpPr>
        <p:spPr>
          <a:xfrm>
            <a:off x="2048237" y="1308580"/>
            <a:ext cx="7740527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Deciding on topic </a:t>
            </a:r>
          </a:p>
        </p:txBody>
      </p:sp>
      <p:sp>
        <p:nvSpPr>
          <p:cNvPr id="137" name="Line"/>
          <p:cNvSpPr/>
          <p:nvPr/>
        </p:nvSpPr>
        <p:spPr>
          <a:xfrm flipH="1" flipV="1">
            <a:off x="406809" y="2277137"/>
            <a:ext cx="9337256" cy="1"/>
          </a:xfrm>
          <a:prstGeom prst="line">
            <a:avLst/>
          </a:prstGeom>
          <a:ln w="25400">
            <a:solidFill>
              <a:srgbClr val="77B365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" name="12.10"/>
          <p:cNvSpPr txBox="1"/>
          <p:nvPr/>
        </p:nvSpPr>
        <p:spPr>
          <a:xfrm>
            <a:off x="422842" y="1423896"/>
            <a:ext cx="1464113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12.10</a:t>
            </a:r>
          </a:p>
        </p:txBody>
      </p:sp>
      <p:sp>
        <p:nvSpPr>
          <p:cNvPr id="139" name="Finishing at least 1 algorithm"/>
          <p:cNvSpPr txBox="1"/>
          <p:nvPr/>
        </p:nvSpPr>
        <p:spPr>
          <a:xfrm>
            <a:off x="2024235" y="2523943"/>
            <a:ext cx="774053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Finishing at least 1 algorithm</a:t>
            </a:r>
          </a:p>
        </p:txBody>
      </p:sp>
      <p:sp>
        <p:nvSpPr>
          <p:cNvPr id="140" name="Line"/>
          <p:cNvSpPr/>
          <p:nvPr/>
        </p:nvSpPr>
        <p:spPr>
          <a:xfrm flipH="1" flipV="1">
            <a:off x="408208" y="3492500"/>
            <a:ext cx="9337256" cy="1"/>
          </a:xfrm>
          <a:prstGeom prst="line">
            <a:avLst/>
          </a:prstGeom>
          <a:ln w="25400">
            <a:solidFill>
              <a:srgbClr val="77B365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1" name="16.11"/>
          <p:cNvSpPr txBox="1"/>
          <p:nvPr/>
        </p:nvSpPr>
        <p:spPr>
          <a:xfrm>
            <a:off x="398842" y="2639259"/>
            <a:ext cx="1464112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16.11</a:t>
            </a:r>
          </a:p>
        </p:txBody>
      </p:sp>
      <p:sp>
        <p:nvSpPr>
          <p:cNvPr id="142" name="Finishing a 2nd algorithm"/>
          <p:cNvSpPr txBox="1"/>
          <p:nvPr/>
        </p:nvSpPr>
        <p:spPr>
          <a:xfrm>
            <a:off x="2016235" y="3857442"/>
            <a:ext cx="774053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Finishing a 2nd algorithm</a:t>
            </a:r>
          </a:p>
        </p:txBody>
      </p:sp>
      <p:sp>
        <p:nvSpPr>
          <p:cNvPr id="143" name="Line"/>
          <p:cNvSpPr/>
          <p:nvPr/>
        </p:nvSpPr>
        <p:spPr>
          <a:xfrm flipH="1" flipV="1">
            <a:off x="412908" y="4826000"/>
            <a:ext cx="9337256" cy="1"/>
          </a:xfrm>
          <a:prstGeom prst="line">
            <a:avLst/>
          </a:prstGeom>
          <a:ln w="25400">
            <a:solidFill>
              <a:srgbClr val="77B365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" name="26.11"/>
          <p:cNvSpPr txBox="1"/>
          <p:nvPr/>
        </p:nvSpPr>
        <p:spPr>
          <a:xfrm>
            <a:off x="390842" y="3972759"/>
            <a:ext cx="1464112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26.11</a:t>
            </a:r>
          </a:p>
        </p:txBody>
      </p:sp>
      <p:sp>
        <p:nvSpPr>
          <p:cNvPr id="145" name="Finishing a 3rd algorithm"/>
          <p:cNvSpPr txBox="1"/>
          <p:nvPr/>
        </p:nvSpPr>
        <p:spPr>
          <a:xfrm>
            <a:off x="1992235" y="5190942"/>
            <a:ext cx="774053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Finishing a 3rd algorithm</a:t>
            </a:r>
          </a:p>
        </p:txBody>
      </p:sp>
      <p:sp>
        <p:nvSpPr>
          <p:cNvPr id="146" name="Line"/>
          <p:cNvSpPr/>
          <p:nvPr/>
        </p:nvSpPr>
        <p:spPr>
          <a:xfrm flipH="1" flipV="1">
            <a:off x="401608" y="6159500"/>
            <a:ext cx="9337256" cy="1"/>
          </a:xfrm>
          <a:prstGeom prst="line">
            <a:avLst/>
          </a:prstGeom>
          <a:ln w="25400">
            <a:solidFill>
              <a:srgbClr val="77B365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03.12"/>
          <p:cNvSpPr txBox="1"/>
          <p:nvPr/>
        </p:nvSpPr>
        <p:spPr>
          <a:xfrm>
            <a:off x="366841" y="5306259"/>
            <a:ext cx="1464113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03.12</a:t>
            </a:r>
          </a:p>
        </p:txBody>
      </p:sp>
      <p:sp>
        <p:nvSpPr>
          <p:cNvPr id="148" name="Improving implementations, measurements, adding new features"/>
          <p:cNvSpPr txBox="1"/>
          <p:nvPr/>
        </p:nvSpPr>
        <p:spPr>
          <a:xfrm>
            <a:off x="2016235" y="6251755"/>
            <a:ext cx="7740530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Improving implementations, measurements, adding new features</a:t>
            </a:r>
          </a:p>
        </p:txBody>
      </p:sp>
      <p:sp>
        <p:nvSpPr>
          <p:cNvPr id="149" name="Line"/>
          <p:cNvSpPr/>
          <p:nvPr/>
        </p:nvSpPr>
        <p:spPr>
          <a:xfrm flipH="1" flipV="1">
            <a:off x="401608" y="8566408"/>
            <a:ext cx="9337256" cy="1"/>
          </a:xfrm>
          <a:prstGeom prst="line">
            <a:avLst/>
          </a:prstGeom>
          <a:ln w="25400">
            <a:solidFill>
              <a:srgbClr val="77B365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0" name="18.12"/>
          <p:cNvSpPr txBox="1"/>
          <p:nvPr/>
        </p:nvSpPr>
        <p:spPr>
          <a:xfrm>
            <a:off x="366841" y="7699257"/>
            <a:ext cx="1464113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18.12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n details"/>
          <p:cNvSpPr txBox="1">
            <a:spLocks noGrp="1"/>
          </p:cNvSpPr>
          <p:nvPr>
            <p:ph type="ctrTitle"/>
          </p:nvPr>
        </p:nvSpPr>
        <p:spPr>
          <a:xfrm>
            <a:off x="-160835" y="117175"/>
            <a:ext cx="13887805" cy="1111850"/>
          </a:xfrm>
          <a:prstGeom prst="rect">
            <a:avLst/>
          </a:prstGeom>
        </p:spPr>
        <p:txBody>
          <a:bodyPr anchor="t"/>
          <a:lstStyle>
            <a:lvl1pPr defTabSz="268731">
              <a:lnSpc>
                <a:spcPct val="80000"/>
              </a:lnSpc>
              <a:defRPr sz="78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Plan details</a:t>
            </a:r>
          </a:p>
        </p:txBody>
      </p:sp>
      <p:sp>
        <p:nvSpPr>
          <p:cNvPr id="153" name="Chan’s algorithm"/>
          <p:cNvSpPr txBox="1"/>
          <p:nvPr/>
        </p:nvSpPr>
        <p:spPr>
          <a:xfrm>
            <a:off x="2048237" y="1308580"/>
            <a:ext cx="7740527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Chan’s algorithm*</a:t>
            </a:r>
          </a:p>
        </p:txBody>
      </p:sp>
      <p:sp>
        <p:nvSpPr>
          <p:cNvPr id="154" name="16.11"/>
          <p:cNvSpPr txBox="1"/>
          <p:nvPr/>
        </p:nvSpPr>
        <p:spPr>
          <a:xfrm>
            <a:off x="422842" y="1423896"/>
            <a:ext cx="1464113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16.11</a:t>
            </a:r>
          </a:p>
        </p:txBody>
      </p:sp>
      <p:sp>
        <p:nvSpPr>
          <p:cNvPr id="155" name="Implementing sequential version…"/>
          <p:cNvSpPr txBox="1"/>
          <p:nvPr/>
        </p:nvSpPr>
        <p:spPr>
          <a:xfrm>
            <a:off x="2543236" y="2086636"/>
            <a:ext cx="8479665" cy="411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Implementing sequential version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Implementing parallel version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Implementing variations of the algorithm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Running implementation on Euler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Designing benchmarks</a:t>
            </a:r>
          </a:p>
        </p:txBody>
      </p:sp>
      <p:sp>
        <p:nvSpPr>
          <p:cNvPr id="156" name="Quickhull"/>
          <p:cNvSpPr txBox="1"/>
          <p:nvPr/>
        </p:nvSpPr>
        <p:spPr>
          <a:xfrm>
            <a:off x="2016235" y="6295843"/>
            <a:ext cx="774053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Quickhull</a:t>
            </a:r>
          </a:p>
        </p:txBody>
      </p:sp>
      <p:sp>
        <p:nvSpPr>
          <p:cNvPr id="157" name="26.11"/>
          <p:cNvSpPr txBox="1"/>
          <p:nvPr/>
        </p:nvSpPr>
        <p:spPr>
          <a:xfrm>
            <a:off x="390842" y="6411159"/>
            <a:ext cx="1464112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26.11</a:t>
            </a:r>
          </a:p>
        </p:txBody>
      </p:sp>
      <p:sp>
        <p:nvSpPr>
          <p:cNvPr id="158" name="Secret ;)"/>
          <p:cNvSpPr txBox="1"/>
          <p:nvPr/>
        </p:nvSpPr>
        <p:spPr>
          <a:xfrm>
            <a:off x="2016235" y="7222943"/>
            <a:ext cx="774053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Secret ;)</a:t>
            </a:r>
          </a:p>
        </p:txBody>
      </p:sp>
      <p:sp>
        <p:nvSpPr>
          <p:cNvPr id="159" name="03.12"/>
          <p:cNvSpPr txBox="1"/>
          <p:nvPr/>
        </p:nvSpPr>
        <p:spPr>
          <a:xfrm>
            <a:off x="390842" y="7338259"/>
            <a:ext cx="1464112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03.12</a:t>
            </a:r>
          </a:p>
        </p:txBody>
      </p:sp>
      <p:sp>
        <p:nvSpPr>
          <p:cNvPr id="160" name="*A Minimalist’s Implementation of the 3-d Divide-and-Conquer Convex Hull Algorithm - Timothy M. Chan"/>
          <p:cNvSpPr txBox="1"/>
          <p:nvPr/>
        </p:nvSpPr>
        <p:spPr>
          <a:xfrm>
            <a:off x="1290048" y="9324003"/>
            <a:ext cx="11700906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3900"/>
              </a:lnSpc>
              <a:defRPr sz="2100">
                <a:solidFill>
                  <a:srgbClr val="DDDDDD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*A Minimalist’s Implementation of the 3-d Divide-and-Conquer Convex Hull Algorithm - Timothy M. Chan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n details"/>
          <p:cNvSpPr txBox="1">
            <a:spLocks noGrp="1"/>
          </p:cNvSpPr>
          <p:nvPr>
            <p:ph type="ctrTitle"/>
          </p:nvPr>
        </p:nvSpPr>
        <p:spPr>
          <a:xfrm>
            <a:off x="-160835" y="117175"/>
            <a:ext cx="13887805" cy="1111850"/>
          </a:xfrm>
          <a:prstGeom prst="rect">
            <a:avLst/>
          </a:prstGeom>
        </p:spPr>
        <p:txBody>
          <a:bodyPr anchor="t"/>
          <a:lstStyle>
            <a:lvl1pPr defTabSz="268731">
              <a:lnSpc>
                <a:spcPct val="80000"/>
              </a:lnSpc>
              <a:defRPr sz="78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Plan details</a:t>
            </a:r>
          </a:p>
        </p:txBody>
      </p:sp>
      <p:sp>
        <p:nvSpPr>
          <p:cNvPr id="163" name="Chan’s algorithm"/>
          <p:cNvSpPr txBox="1"/>
          <p:nvPr/>
        </p:nvSpPr>
        <p:spPr>
          <a:xfrm>
            <a:off x="2048237" y="1308580"/>
            <a:ext cx="7740527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Chan’s algorithm</a:t>
            </a:r>
          </a:p>
        </p:txBody>
      </p:sp>
      <p:sp>
        <p:nvSpPr>
          <p:cNvPr id="164" name="16.11"/>
          <p:cNvSpPr txBox="1"/>
          <p:nvPr/>
        </p:nvSpPr>
        <p:spPr>
          <a:xfrm>
            <a:off x="422842" y="1423896"/>
            <a:ext cx="1464113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16.11</a:t>
            </a:r>
          </a:p>
        </p:txBody>
      </p:sp>
      <p:sp>
        <p:nvSpPr>
          <p:cNvPr id="165" name="Implementing sequential version…"/>
          <p:cNvSpPr txBox="1"/>
          <p:nvPr/>
        </p:nvSpPr>
        <p:spPr>
          <a:xfrm>
            <a:off x="2543236" y="2086636"/>
            <a:ext cx="8479665" cy="411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434343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Implementing sequential version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434343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Implementing parallel version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Implementing variations of the algorithm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Running implementation on Euler</a:t>
            </a:r>
          </a:p>
          <a:p>
            <a:pPr marL="254000" indent="-254000" algn="l">
              <a:spcBef>
                <a:spcPts val="2400"/>
              </a:spcBef>
              <a:buSzPct val="110000"/>
              <a:buChar char="•"/>
              <a:defRPr sz="32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 Designing benchmarks</a:t>
            </a:r>
          </a:p>
        </p:txBody>
      </p:sp>
      <p:sp>
        <p:nvSpPr>
          <p:cNvPr id="166" name="Quickhull"/>
          <p:cNvSpPr txBox="1"/>
          <p:nvPr/>
        </p:nvSpPr>
        <p:spPr>
          <a:xfrm>
            <a:off x="2016235" y="6295843"/>
            <a:ext cx="774053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Quickhull</a:t>
            </a:r>
          </a:p>
        </p:txBody>
      </p:sp>
      <p:sp>
        <p:nvSpPr>
          <p:cNvPr id="167" name="26.11"/>
          <p:cNvSpPr txBox="1"/>
          <p:nvPr/>
        </p:nvSpPr>
        <p:spPr>
          <a:xfrm>
            <a:off x="390842" y="6411159"/>
            <a:ext cx="1464112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26.11</a:t>
            </a:r>
          </a:p>
        </p:txBody>
      </p:sp>
      <p:sp>
        <p:nvSpPr>
          <p:cNvPr id="168" name="Secret ;)"/>
          <p:cNvSpPr txBox="1"/>
          <p:nvPr/>
        </p:nvSpPr>
        <p:spPr>
          <a:xfrm>
            <a:off x="2016235" y="7222943"/>
            <a:ext cx="774053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2400"/>
              </a:spcBef>
              <a:defRPr sz="45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Secret ;)</a:t>
            </a:r>
          </a:p>
        </p:txBody>
      </p:sp>
      <p:sp>
        <p:nvSpPr>
          <p:cNvPr id="169" name="03.12"/>
          <p:cNvSpPr txBox="1"/>
          <p:nvPr/>
        </p:nvSpPr>
        <p:spPr>
          <a:xfrm>
            <a:off x="390842" y="7338259"/>
            <a:ext cx="1464112" cy="760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85000" lnSpcReduction="10000"/>
          </a:bodyPr>
          <a:lstStyle>
            <a:lvl1pPr defTabSz="373886">
              <a:lnSpc>
                <a:spcPct val="80000"/>
              </a:lnSpc>
              <a:spcBef>
                <a:spcPts val="1700"/>
              </a:spcBef>
              <a:defRPr sz="5100" cap="all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03.12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Jarvis March"/>
          <p:cNvSpPr txBox="1">
            <a:spLocks noGrp="1"/>
          </p:cNvSpPr>
          <p:nvPr>
            <p:ph type="ctrTitle"/>
          </p:nvPr>
        </p:nvSpPr>
        <p:spPr>
          <a:xfrm>
            <a:off x="-160835" y="117175"/>
            <a:ext cx="13887805" cy="1111850"/>
          </a:xfrm>
          <a:prstGeom prst="rect">
            <a:avLst/>
          </a:prstGeom>
        </p:spPr>
        <p:txBody>
          <a:bodyPr anchor="t"/>
          <a:lstStyle>
            <a:lvl1pPr defTabSz="268731">
              <a:lnSpc>
                <a:spcPct val="80000"/>
              </a:lnSpc>
              <a:defRPr sz="78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Jarvis March</a:t>
            </a:r>
          </a:p>
        </p:txBody>
      </p:sp>
      <p:sp>
        <p:nvSpPr>
          <p:cNvPr id="172" name="Circle"/>
          <p:cNvSpPr/>
          <p:nvPr/>
        </p:nvSpPr>
        <p:spPr>
          <a:xfrm>
            <a:off x="7823200" y="4075781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3" name="Circle"/>
          <p:cNvSpPr/>
          <p:nvPr/>
        </p:nvSpPr>
        <p:spPr>
          <a:xfrm>
            <a:off x="6897591" y="17145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" name="Circle"/>
          <p:cNvSpPr/>
          <p:nvPr/>
        </p:nvSpPr>
        <p:spPr>
          <a:xfrm>
            <a:off x="2222500" y="61214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5" name="Circle"/>
          <p:cNvSpPr/>
          <p:nvPr/>
        </p:nvSpPr>
        <p:spPr>
          <a:xfrm>
            <a:off x="5092700" y="4913981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6" name="Circle"/>
          <p:cNvSpPr/>
          <p:nvPr/>
        </p:nvSpPr>
        <p:spPr>
          <a:xfrm>
            <a:off x="6070600" y="7721600"/>
            <a:ext cx="482155" cy="484437"/>
          </a:xfrm>
          <a:prstGeom prst="ellipse">
            <a:avLst/>
          </a:prstGeom>
          <a:solidFill>
            <a:schemeClr val="accent5">
              <a:satOff val="-3476"/>
              <a:lumOff val="12745"/>
            </a:schemeClr>
          </a:solidFill>
          <a:ln>
            <a:solidFill>
              <a:srgbClr val="EE1D06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Circle"/>
          <p:cNvSpPr/>
          <p:nvPr/>
        </p:nvSpPr>
        <p:spPr>
          <a:xfrm>
            <a:off x="8496300" y="60198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8" name="Circle"/>
          <p:cNvSpPr/>
          <p:nvPr/>
        </p:nvSpPr>
        <p:spPr>
          <a:xfrm>
            <a:off x="10096500" y="27940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9" name="Circle"/>
          <p:cNvSpPr/>
          <p:nvPr/>
        </p:nvSpPr>
        <p:spPr>
          <a:xfrm>
            <a:off x="11633200" y="59182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0" name="Circle"/>
          <p:cNvSpPr/>
          <p:nvPr/>
        </p:nvSpPr>
        <p:spPr>
          <a:xfrm>
            <a:off x="2908300" y="22987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ircle"/>
          <p:cNvSpPr/>
          <p:nvPr/>
        </p:nvSpPr>
        <p:spPr>
          <a:xfrm>
            <a:off x="7823200" y="4075781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3" name="Circle"/>
          <p:cNvSpPr/>
          <p:nvPr/>
        </p:nvSpPr>
        <p:spPr>
          <a:xfrm>
            <a:off x="6897591" y="17145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4" name="Circle"/>
          <p:cNvSpPr/>
          <p:nvPr/>
        </p:nvSpPr>
        <p:spPr>
          <a:xfrm>
            <a:off x="2222500" y="61214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5" name="Circle"/>
          <p:cNvSpPr/>
          <p:nvPr/>
        </p:nvSpPr>
        <p:spPr>
          <a:xfrm>
            <a:off x="5092700" y="4913981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6" name="Circle"/>
          <p:cNvSpPr/>
          <p:nvPr/>
        </p:nvSpPr>
        <p:spPr>
          <a:xfrm>
            <a:off x="8496300" y="60198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7" name="Circle"/>
          <p:cNvSpPr/>
          <p:nvPr/>
        </p:nvSpPr>
        <p:spPr>
          <a:xfrm>
            <a:off x="10096500" y="27940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8" name="Circle"/>
          <p:cNvSpPr/>
          <p:nvPr/>
        </p:nvSpPr>
        <p:spPr>
          <a:xfrm>
            <a:off x="11633200" y="59182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9" name="Circle"/>
          <p:cNvSpPr/>
          <p:nvPr/>
        </p:nvSpPr>
        <p:spPr>
          <a:xfrm>
            <a:off x="2908300" y="2298700"/>
            <a:ext cx="482155" cy="484437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0" name="Jarvis March"/>
          <p:cNvSpPr txBox="1">
            <a:spLocks noGrp="1"/>
          </p:cNvSpPr>
          <p:nvPr>
            <p:ph type="ctrTitle"/>
          </p:nvPr>
        </p:nvSpPr>
        <p:spPr>
          <a:xfrm>
            <a:off x="-160835" y="117175"/>
            <a:ext cx="13887805" cy="1111850"/>
          </a:xfrm>
          <a:prstGeom prst="rect">
            <a:avLst/>
          </a:prstGeom>
        </p:spPr>
        <p:txBody>
          <a:bodyPr anchor="t"/>
          <a:lstStyle>
            <a:lvl1pPr defTabSz="268731">
              <a:lnSpc>
                <a:spcPct val="80000"/>
              </a:lnSpc>
              <a:defRPr sz="7800" cap="all">
                <a:solidFill>
                  <a:srgbClr val="77B365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Graham Scan</a:t>
            </a:r>
          </a:p>
        </p:txBody>
      </p:sp>
      <p:sp>
        <p:nvSpPr>
          <p:cNvPr id="191" name="Circle"/>
          <p:cNvSpPr/>
          <p:nvPr/>
        </p:nvSpPr>
        <p:spPr>
          <a:xfrm>
            <a:off x="6070600" y="7721600"/>
            <a:ext cx="482155" cy="484437"/>
          </a:xfrm>
          <a:prstGeom prst="ellipse">
            <a:avLst/>
          </a:prstGeom>
          <a:solidFill>
            <a:schemeClr val="accent5">
              <a:satOff val="-3476"/>
              <a:lumOff val="12745"/>
            </a:schemeClr>
          </a:solidFill>
          <a:ln>
            <a:solidFill>
              <a:srgbClr val="EE1D06"/>
            </a:solidFill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ß</a:t>
            </a:r>
          </a:p>
        </p:txBody>
      </p:sp>
      <p:sp>
        <p:nvSpPr>
          <p:cNvPr id="192" name="1"/>
          <p:cNvSpPr txBox="1"/>
          <p:nvPr/>
        </p:nvSpPr>
        <p:spPr>
          <a:xfrm>
            <a:off x="11693555" y="5111846"/>
            <a:ext cx="361443" cy="634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93" name="2"/>
          <p:cNvSpPr txBox="1"/>
          <p:nvPr/>
        </p:nvSpPr>
        <p:spPr>
          <a:xfrm>
            <a:off x="8861679" y="5378546"/>
            <a:ext cx="361443" cy="634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94" name="3"/>
          <p:cNvSpPr txBox="1"/>
          <p:nvPr/>
        </p:nvSpPr>
        <p:spPr>
          <a:xfrm>
            <a:off x="10652379" y="2223514"/>
            <a:ext cx="361443" cy="634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95" name="4"/>
          <p:cNvSpPr txBox="1"/>
          <p:nvPr/>
        </p:nvSpPr>
        <p:spPr>
          <a:xfrm>
            <a:off x="8277479" y="3522908"/>
            <a:ext cx="361443" cy="634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</a:defRPr>
            </a:lvl1pPr>
          </a:lstStyle>
          <a:p>
            <a:r>
              <a:t>4</a:t>
            </a:r>
          </a:p>
        </p:txBody>
      </p:sp>
      <p:sp>
        <p:nvSpPr>
          <p:cNvPr id="196" name="5"/>
          <p:cNvSpPr txBox="1"/>
          <p:nvPr/>
        </p:nvSpPr>
        <p:spPr>
          <a:xfrm>
            <a:off x="7350379" y="1276446"/>
            <a:ext cx="361443" cy="634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</a:defRPr>
            </a:lvl1pPr>
          </a:lstStyle>
          <a:p>
            <a:r>
              <a:t>5</a:t>
            </a:r>
          </a:p>
        </p:txBody>
      </p:sp>
      <p:sp>
        <p:nvSpPr>
          <p:cNvPr id="197" name="6"/>
          <p:cNvSpPr txBox="1"/>
          <p:nvPr/>
        </p:nvSpPr>
        <p:spPr>
          <a:xfrm>
            <a:off x="5534279" y="4337146"/>
            <a:ext cx="361443" cy="634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</a:defRPr>
            </a:lvl1pPr>
          </a:lstStyle>
          <a:p>
            <a:r>
              <a:t>6</a:t>
            </a:r>
          </a:p>
        </p:txBody>
      </p:sp>
      <p:sp>
        <p:nvSpPr>
          <p:cNvPr id="198" name="7"/>
          <p:cNvSpPr txBox="1"/>
          <p:nvPr/>
        </p:nvSpPr>
        <p:spPr>
          <a:xfrm>
            <a:off x="3248279" y="1753614"/>
            <a:ext cx="361443" cy="634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</a:defRPr>
            </a:lvl1pPr>
          </a:lstStyle>
          <a:p>
            <a:r>
              <a:t>7</a:t>
            </a:r>
          </a:p>
        </p:txBody>
      </p:sp>
      <p:sp>
        <p:nvSpPr>
          <p:cNvPr id="199" name="8"/>
          <p:cNvSpPr txBox="1"/>
          <p:nvPr/>
        </p:nvSpPr>
        <p:spPr>
          <a:xfrm>
            <a:off x="2486279" y="5492846"/>
            <a:ext cx="361443" cy="6348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500">
                <a:solidFill>
                  <a:srgbClr val="FFFFFF"/>
                </a:solidFill>
              </a:defRPr>
            </a:lvl1pPr>
          </a:lstStyle>
          <a:p>
            <a:r>
              <a:t>8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ham_animatio_slow">
            <a:hlinkClick r:id="" action="ppaction://media"/>
            <a:extLst>
              <a:ext uri="{FF2B5EF4-FFF2-40B4-BE49-F238E27FC236}">
                <a16:creationId xmlns:a16="http://schemas.microsoft.com/office/drawing/2014/main" id="{4C54C932-AB28-432F-AF24-EF34BFC4D7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1115"/>
            <a:ext cx="13004800" cy="7802562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</Words>
  <Application>Microsoft Office PowerPoint</Application>
  <PresentationFormat>Benutzerdefiniert</PresentationFormat>
  <Paragraphs>88</Paragraphs>
  <Slides>15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2" baseType="lpstr">
      <vt:lpstr>Avenir Next Medium</vt:lpstr>
      <vt:lpstr>DIN Condensed</vt:lpstr>
      <vt:lpstr>Helvetica Neue</vt:lpstr>
      <vt:lpstr>Helvetica Neue Light</vt:lpstr>
      <vt:lpstr>Helvetica Neue Medium</vt:lpstr>
      <vt:lpstr>Times</vt:lpstr>
      <vt:lpstr>Black</vt:lpstr>
      <vt:lpstr>Parallel algorithms for finding  Convex hullS In 2d</vt:lpstr>
      <vt:lpstr>Definition</vt:lpstr>
      <vt:lpstr>APPLICATIONS</vt:lpstr>
      <vt:lpstr>PLAN OVERVIEW</vt:lpstr>
      <vt:lpstr>Plan details</vt:lpstr>
      <vt:lpstr>Plan details</vt:lpstr>
      <vt:lpstr>Jarvis March</vt:lpstr>
      <vt:lpstr>Graham Scan</vt:lpstr>
      <vt:lpstr>PowerPoint-Präsentation</vt:lpstr>
      <vt:lpstr>PowerPoint-Präsentation</vt:lpstr>
      <vt:lpstr>Chan’s algorithm</vt:lpstr>
      <vt:lpstr>PowerPoint-Präsentation</vt:lpstr>
      <vt:lpstr>Plan details</vt:lpstr>
      <vt:lpstr>Chan’s algorithm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algorithms for finding  Convex hullS In 2d</dc:title>
  <dc:creator>Matthäus Heer</dc:creator>
  <cp:lastModifiedBy>Matthäus Heer</cp:lastModifiedBy>
  <cp:revision>3</cp:revision>
  <dcterms:modified xsi:type="dcterms:W3CDTF">2017-11-05T20:40:39Z</dcterms:modified>
</cp:coreProperties>
</file>